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5" r:id="rId5"/>
    <p:sldId id="268" r:id="rId6"/>
    <p:sldId id="271" r:id="rId7"/>
    <p:sldId id="274" r:id="rId8"/>
    <p:sldId id="277" r:id="rId9"/>
    <p:sldId id="280" r:id="rId10"/>
    <p:sldId id="283" r:id="rId11"/>
    <p:sldId id="286" r:id="rId12"/>
    <p:sldId id="289" r:id="rId13"/>
    <p:sldId id="292" r:id="rId14"/>
    <p:sldId id="295" r:id="rId15"/>
    <p:sldId id="298" r:id="rId16"/>
    <p:sldId id="301" r:id="rId17"/>
    <p:sldId id="304" r:id="rId18"/>
    <p:sldId id="307" r:id="rId19"/>
    <p:sldId id="310" r:id="rId20"/>
    <p:sldId id="313" r:id="rId21"/>
    <p:sldId id="316" r:id="rId22"/>
    <p:sldId id="319" r:id="rId23"/>
    <p:sldId id="322" r:id="rId24"/>
    <p:sldId id="325" r:id="rId25"/>
    <p:sldId id="328" r:id="rId26"/>
    <p:sldId id="331" r:id="rId27"/>
    <p:sldId id="334" r:id="rId28"/>
    <p:sldId id="337" r:id="rId29"/>
    <p:sldId id="339" r:id="rId30"/>
    <p:sldId id="34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1140" y="7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0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9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5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4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5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9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0CDEC-3176-074F-BE88-1CF9DA736E51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6F63F-71A2-9845-A129-441973D2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0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Lunar </a:t>
            </a:r>
            <a:r>
              <a:rPr lang="en-US" b="1" dirty="0" err="1"/>
              <a:t>Rendezbrew</a:t>
            </a:r>
            <a:r>
              <a:rPr lang="en-US" b="1" dirty="0"/>
              <a:t> XXIII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Medal Winners</a:t>
            </a:r>
          </a:p>
          <a:p>
            <a:r>
              <a:rPr lang="en-US" dirty="0">
                <a:solidFill>
                  <a:schemeClr val="tx1"/>
                </a:solidFill>
              </a:rPr>
              <a:t>May 7, 2016</a:t>
            </a:r>
          </a:p>
        </p:txBody>
      </p:sp>
    </p:spTree>
    <p:extLst>
      <p:ext uri="{BB962C8B-B14F-4D97-AF65-F5344CB8AC3E}">
        <p14:creationId xmlns:p14="http://schemas.microsoft.com/office/powerpoint/2010/main" val="2090137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 11: British Bitter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ESB 						Rick </a:t>
            </a:r>
            <a:r>
              <a:rPr lang="en-US" dirty="0" err="1"/>
              <a:t>Pagniano</a:t>
            </a:r>
            <a:r>
              <a:rPr lang="en-US" dirty="0"/>
              <a:t> &amp; Ryan Gray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The </a:t>
            </a:r>
            <a:r>
              <a:rPr lang="en-US" dirty="0" err="1"/>
              <a:t>Ordinariate</a:t>
            </a:r>
            <a:r>
              <a:rPr lang="en-US" dirty="0"/>
              <a:t> Bitter 	 Arthur </a:t>
            </a:r>
            <a:r>
              <a:rPr lang="en-US" dirty="0" err="1"/>
              <a:t>Stockstill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Restoration ESB 			 Matthew </a:t>
            </a:r>
            <a:r>
              <a:rPr lang="en-US" dirty="0" err="1"/>
              <a:t>Cogburn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</a:t>
            </a:r>
            <a:r>
              <a:rPr lang="en-US" sz="2400" b="1" dirty="0" err="1"/>
              <a:t>Bayview</a:t>
            </a:r>
            <a:r>
              <a:rPr lang="en-US" sz="2400" b="1" dirty="0"/>
              <a:t> Duck Restaurant &amp; Pub</a:t>
            </a:r>
          </a:p>
        </p:txBody>
      </p:sp>
    </p:spTree>
    <p:extLst>
      <p:ext uri="{BB962C8B-B14F-4D97-AF65-F5344CB8AC3E}">
        <p14:creationId xmlns:p14="http://schemas.microsoft.com/office/powerpoint/2010/main" val="177589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Categories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12 &amp; 13: Pale Commonwealth and Brown British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Marron Ingles II 		 	Ricardo </a:t>
            </a:r>
            <a:r>
              <a:rPr lang="en-US" dirty="0" err="1"/>
              <a:t>Fritzsche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Midlands </a:t>
            </a:r>
            <a:r>
              <a:rPr lang="en-US" dirty="0" err="1"/>
              <a:t>Meandor</a:t>
            </a:r>
            <a:r>
              <a:rPr lang="en-US" dirty="0"/>
              <a:t> 		 David Kasselman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Session Mild 				 Kerry Martin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Galveston Bay Beer Company &amp; Utah Beers</a:t>
            </a:r>
          </a:p>
        </p:txBody>
      </p:sp>
    </p:spTree>
    <p:extLst>
      <p:ext uri="{BB962C8B-B14F-4D97-AF65-F5344CB8AC3E}">
        <p14:creationId xmlns:p14="http://schemas.microsoft.com/office/powerpoint/2010/main" val="41159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Categories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14 &amp; 15:  Scottish and Irish 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Hooligan’s Craic 				 Eric  Briggs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Mimi’s </a:t>
            </a:r>
            <a:r>
              <a:rPr lang="en-US" dirty="0" err="1"/>
              <a:t>Murphys</a:t>
            </a:r>
            <a:r>
              <a:rPr lang="en-US" dirty="0"/>
              <a:t> 				 Pete Train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Irishman’s Extravagance 		 Tim Gamble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Gulf Coast Auto &amp; Truck Repair</a:t>
            </a:r>
          </a:p>
        </p:txBody>
      </p:sp>
    </p:spTree>
    <p:extLst>
      <p:ext uri="{BB962C8B-B14F-4D97-AF65-F5344CB8AC3E}">
        <p14:creationId xmlns:p14="http://schemas.microsoft.com/office/powerpoint/2010/main" val="87464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16: Dark British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Trade Mark Goes Here 	 Charles &amp; CJ </a:t>
            </a:r>
            <a:r>
              <a:rPr lang="en-US" dirty="0" err="1"/>
              <a:t>Vallhonrat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Big Chocolate 		Ryan Schaezler, John Cover &amp; Dianna Ramirez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Night </a:t>
            </a:r>
            <a:r>
              <a:rPr lang="en-US" dirty="0" err="1"/>
              <a:t>Night</a:t>
            </a:r>
            <a:r>
              <a:rPr lang="en-US" dirty="0"/>
              <a:t> 			 Sean Vreeland &amp; Mike Treadway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607404"/>
            <a:ext cx="7711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Brew It Yourself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603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17: Strong British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King Numbness 	 Tim Gamble &amp; David Cooper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MacGregor’s Goat 	Sean Vreeland&amp;  Mike Treadway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100 To 30 V1.0 	 Will </a:t>
            </a:r>
            <a:r>
              <a:rPr lang="en-US" dirty="0" err="1"/>
              <a:t>Holobowicz</a:t>
            </a:r>
            <a:r>
              <a:rPr lang="en-US" dirty="0"/>
              <a:t> &amp; John Donaldson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</a:t>
            </a:r>
            <a:r>
              <a:rPr lang="en-US" sz="2400" b="1" dirty="0" err="1"/>
              <a:t>Brewheart</a:t>
            </a:r>
            <a:r>
              <a:rPr lang="en-US" sz="2400" b="1" dirty="0"/>
              <a:t> Apparel &amp; Faust Distributing Company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619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18: Pale American 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 err="1"/>
              <a:t>Jarrylo</a:t>
            </a:r>
            <a:r>
              <a:rPr lang="en-US" dirty="0"/>
              <a:t> Pale 	 		Kerry Martin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 err="1"/>
              <a:t>Galactica</a:t>
            </a:r>
            <a:r>
              <a:rPr lang="en-US" dirty="0"/>
              <a:t> 			 </a:t>
            </a:r>
            <a:r>
              <a:rPr lang="en-US" dirty="0" err="1"/>
              <a:t>Jeramie</a:t>
            </a:r>
            <a:r>
              <a:rPr lang="en-US" dirty="0"/>
              <a:t> </a:t>
            </a:r>
            <a:r>
              <a:rPr lang="en-US" dirty="0" err="1"/>
              <a:t>Sivley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Zombie </a:t>
            </a:r>
            <a:r>
              <a:rPr lang="en-US" dirty="0" err="1"/>
              <a:t>Ric</a:t>
            </a:r>
            <a:r>
              <a:rPr lang="en-US" dirty="0"/>
              <a:t> 			 Ricardo </a:t>
            </a:r>
            <a:r>
              <a:rPr lang="en-US" dirty="0" err="1"/>
              <a:t>Fritzsche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Beers Looking at You &amp; No Label Brewing </a:t>
            </a:r>
          </a:p>
        </p:txBody>
      </p:sp>
    </p:spTree>
    <p:extLst>
      <p:ext uri="{BB962C8B-B14F-4D97-AF65-F5344CB8AC3E}">
        <p14:creationId xmlns:p14="http://schemas.microsoft.com/office/powerpoint/2010/main" val="138447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19: Amber and Brown American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Texas Brown 					 Kerry Martin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The Brown Note 				 Andrew </a:t>
            </a:r>
            <a:r>
              <a:rPr lang="en-US" dirty="0" err="1"/>
              <a:t>Scherzinger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American </a:t>
            </a:r>
            <a:r>
              <a:rPr lang="en-US" dirty="0" err="1"/>
              <a:t>Browntown</a:t>
            </a:r>
            <a:r>
              <a:rPr lang="en-US" dirty="0"/>
              <a:t> Ale 	 James Gould &amp; Andy </a:t>
            </a:r>
            <a:r>
              <a:rPr lang="en-US" dirty="0" err="1"/>
              <a:t>Scherzinger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473377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Ballast Point Brewing Company</a:t>
            </a:r>
          </a:p>
        </p:txBody>
      </p:sp>
    </p:spTree>
    <p:extLst>
      <p:ext uri="{BB962C8B-B14F-4D97-AF65-F5344CB8AC3E}">
        <p14:creationId xmlns:p14="http://schemas.microsoft.com/office/powerpoint/2010/main" val="329423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20: American Porter and Stout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Dave’s Imperial Stout 	 	Dave </a:t>
            </a:r>
            <a:r>
              <a:rPr lang="en-US" dirty="0" err="1"/>
              <a:t>Kutschman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Junkyard Dog 				 Robert Brown Jr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Rosehill American Stout 	 Jeff Reilly, Andy Behr &amp; Hank Keller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463586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Saloon Door Brewing &amp; Shuttlecock Brewing</a:t>
            </a:r>
          </a:p>
        </p:txBody>
      </p:sp>
    </p:spTree>
    <p:extLst>
      <p:ext uri="{BB962C8B-B14F-4D97-AF65-F5344CB8AC3E}">
        <p14:creationId xmlns:p14="http://schemas.microsoft.com/office/powerpoint/2010/main" val="8777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21: India Pale 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Rosehill Black-Rye IPA 	 Jeff Reilly &amp; Andy Behr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M2 AIPA 						 Paul Burdick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Commander Rye		 	Sean Vreeland &amp; Mike Treadway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512233"/>
            <a:ext cx="7711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Texas </a:t>
            </a:r>
            <a:r>
              <a:rPr lang="en-US" sz="2400" b="1" dirty="0" err="1"/>
              <a:t>Homebrewers</a:t>
            </a:r>
            <a:r>
              <a:rPr lang="en-US" sz="2400" b="1" dirty="0"/>
              <a:t> &amp; J. Henry's Draught House &amp; Kitchen</a:t>
            </a:r>
          </a:p>
        </p:txBody>
      </p:sp>
    </p:spTree>
    <p:extLst>
      <p:ext uri="{BB962C8B-B14F-4D97-AF65-F5344CB8AC3E}">
        <p14:creationId xmlns:p14="http://schemas.microsoft.com/office/powerpoint/2010/main" val="22592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22: Strong American 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Liquid Gold 			 				Walter </a:t>
            </a:r>
            <a:r>
              <a:rPr lang="en-US" dirty="0" err="1"/>
              <a:t>Jancaric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XXX Dry Hopped </a:t>
            </a:r>
            <a:r>
              <a:rPr lang="en-US" dirty="0" err="1"/>
              <a:t>Barleywine</a:t>
            </a:r>
            <a:r>
              <a:rPr lang="en-US" dirty="0"/>
              <a:t> 	 Andrew </a:t>
            </a:r>
            <a:r>
              <a:rPr lang="en-US" dirty="0" err="1"/>
              <a:t>Scherzinger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Double Clutch IIPA 				     	Eric Heinz &amp; Kyle Autry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232753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J. Henry's Draught House &amp; Kitchen</a:t>
            </a:r>
          </a:p>
        </p:txBody>
      </p:sp>
    </p:spTree>
    <p:extLst>
      <p:ext uri="{BB962C8B-B14F-4D97-AF65-F5344CB8AC3E}">
        <p14:creationId xmlns:p14="http://schemas.microsoft.com/office/powerpoint/2010/main" val="9337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 1 &amp; 2: Combined</a:t>
            </a:r>
            <a:br>
              <a:rPr lang="en-US" sz="3200" b="1" dirty="0"/>
            </a:br>
            <a:r>
              <a:rPr lang="en-US" sz="3200" b="1" dirty="0"/>
              <a:t>Standard American Beer &amp; International Lager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American, But Not 	Rick </a:t>
            </a:r>
            <a:r>
              <a:rPr lang="en-US" dirty="0" err="1"/>
              <a:t>Pagniano</a:t>
            </a:r>
            <a:r>
              <a:rPr lang="en-US" dirty="0"/>
              <a:t> &amp; Ryan Gray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 err="1"/>
              <a:t>Creme</a:t>
            </a:r>
            <a:r>
              <a:rPr lang="en-US" dirty="0"/>
              <a:t> Du’				Tim Gamble &amp; Eric Briggs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Golden Stream 			Hank Keller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</a:t>
            </a:r>
            <a:r>
              <a:rPr lang="en-US" sz="2400" b="1" dirty="0" err="1"/>
              <a:t>Karbach</a:t>
            </a:r>
            <a:r>
              <a:rPr lang="en-US" sz="2400" b="1" dirty="0"/>
              <a:t> Brewing Co. Harbor Classic Builders  </a:t>
            </a:r>
          </a:p>
        </p:txBody>
      </p:sp>
    </p:spTree>
    <p:extLst>
      <p:ext uri="{BB962C8B-B14F-4D97-AF65-F5344CB8AC3E}">
        <p14:creationId xmlns:p14="http://schemas.microsoft.com/office/powerpoint/2010/main" val="14614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Categories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23 &amp; 28: European Sour and American Wild 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Mark’s Berliner </a:t>
            </a:r>
            <a:r>
              <a:rPr lang="en-US" dirty="0" err="1"/>
              <a:t>Weisse</a:t>
            </a:r>
            <a:r>
              <a:rPr lang="en-US" dirty="0"/>
              <a:t>	 Mark </a:t>
            </a:r>
            <a:r>
              <a:rPr lang="en-US" dirty="0" err="1"/>
              <a:t>Schoppe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 err="1"/>
              <a:t>Rodenbacher</a:t>
            </a:r>
            <a:r>
              <a:rPr lang="en-US" dirty="0"/>
              <a:t> 				 Martin </a:t>
            </a:r>
            <a:r>
              <a:rPr lang="en-US" dirty="0" err="1"/>
              <a:t>Metzner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Judas Yeast 		 			Chase Thorn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Merchant du Vin &amp; </a:t>
            </a:r>
            <a:r>
              <a:rPr lang="en-US" sz="2400" b="1" dirty="0" err="1"/>
              <a:t>Nobi</a:t>
            </a:r>
            <a:r>
              <a:rPr lang="en-US" sz="2400" b="1" dirty="0"/>
              <a:t> Public House</a:t>
            </a:r>
          </a:p>
        </p:txBody>
      </p:sp>
    </p:spTree>
    <p:extLst>
      <p:ext uri="{BB962C8B-B14F-4D97-AF65-F5344CB8AC3E}">
        <p14:creationId xmlns:p14="http://schemas.microsoft.com/office/powerpoint/2010/main" val="269711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Categories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24 &amp; 25: Belgian and Strong Belgian 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 err="1"/>
              <a:t>Hayson</a:t>
            </a:r>
            <a:r>
              <a:rPr lang="en-US" dirty="0"/>
              <a:t> Saison 		 James Carlyle &amp; James Haywood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Spice Monkey 		 Tate Savage &amp; Kyle Smith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Wits End 				 Ronnie  Lawson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Texas </a:t>
            </a:r>
            <a:r>
              <a:rPr lang="en-US" sz="2400" b="1" dirty="0" err="1"/>
              <a:t>Homebrewers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1940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26: </a:t>
            </a:r>
            <a:r>
              <a:rPr lang="en-US" sz="3200" b="1" dirty="0" err="1"/>
              <a:t>Trappist</a:t>
            </a:r>
            <a:r>
              <a:rPr lang="en-US" sz="3200" b="1" dirty="0"/>
              <a:t> Ale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Red Monk 					 Michael </a:t>
            </a:r>
            <a:r>
              <a:rPr lang="en-US" dirty="0" err="1"/>
              <a:t>Rensing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Rosehill SBD 				 Jeff Reilly &amp; Andy Behr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 err="1"/>
              <a:t>Caballo</a:t>
            </a:r>
            <a:r>
              <a:rPr lang="en-US" dirty="0"/>
              <a:t> Sin </a:t>
            </a:r>
            <a:r>
              <a:rPr lang="en-US" dirty="0" err="1"/>
              <a:t>Nombre</a:t>
            </a:r>
            <a:r>
              <a:rPr lang="en-US" dirty="0"/>
              <a:t> 		 Robert Allen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Favorite Brands LLC &amp; </a:t>
            </a:r>
            <a:r>
              <a:rPr lang="en-US" sz="2400" b="1" dirty="0" err="1"/>
              <a:t>Wyeast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089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Categories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27 &amp; 31: Historical and Alternative </a:t>
            </a:r>
            <a:r>
              <a:rPr lang="en-US" sz="3200" b="1" dirty="0" err="1"/>
              <a:t>Fermentables</a:t>
            </a:r>
            <a:r>
              <a:rPr lang="en-US" sz="3200" b="1" dirty="0"/>
              <a:t>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BBC </a:t>
            </a:r>
            <a:r>
              <a:rPr lang="en-US" dirty="0" err="1"/>
              <a:t>Roggenbier</a:t>
            </a:r>
            <a:r>
              <a:rPr lang="en-US" dirty="0"/>
              <a:t> 					 Matthew </a:t>
            </a:r>
            <a:r>
              <a:rPr lang="en-US" dirty="0" err="1"/>
              <a:t>Cogburn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Here I </a:t>
            </a:r>
            <a:r>
              <a:rPr lang="en-US" dirty="0" err="1"/>
              <a:t>Gose</a:t>
            </a:r>
            <a:r>
              <a:rPr lang="en-US" dirty="0"/>
              <a:t>-Gain On My Own 	 Andrew </a:t>
            </a:r>
            <a:r>
              <a:rPr lang="en-US" dirty="0" err="1"/>
              <a:t>Scherzinger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Yorkshire </a:t>
            </a:r>
            <a:r>
              <a:rPr lang="en-US" dirty="0" err="1"/>
              <a:t>Parkin</a:t>
            </a:r>
            <a:r>
              <a:rPr lang="en-US" dirty="0"/>
              <a:t> Stout 				 Paul Smith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DeFalcos Homebrewing @ Southern Star Brewing</a:t>
            </a:r>
          </a:p>
        </p:txBody>
      </p:sp>
    </p:spTree>
    <p:extLst>
      <p:ext uri="{BB962C8B-B14F-4D97-AF65-F5344CB8AC3E}">
        <p14:creationId xmlns:p14="http://schemas.microsoft.com/office/powerpoint/2010/main" val="30877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29: Fruit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Mark’s Strawberry Berliner </a:t>
            </a:r>
            <a:r>
              <a:rPr lang="en-US" dirty="0" err="1"/>
              <a:t>Weisse</a:t>
            </a:r>
            <a:r>
              <a:rPr lang="en-US" dirty="0"/>
              <a:t>	 Mark </a:t>
            </a:r>
            <a:r>
              <a:rPr lang="en-US" dirty="0" err="1"/>
              <a:t>Schoppe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Raspberry </a:t>
            </a:r>
            <a:r>
              <a:rPr lang="en-US" dirty="0" err="1"/>
              <a:t>Beeret</a:t>
            </a:r>
            <a:r>
              <a:rPr lang="en-US" dirty="0"/>
              <a:t> 				 		Derek </a:t>
            </a:r>
            <a:r>
              <a:rPr lang="en-US" dirty="0" err="1"/>
              <a:t>Hubenak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Tijuana Winter 							 </a:t>
            </a:r>
            <a:r>
              <a:rPr lang="en-US" dirty="0" err="1"/>
              <a:t>Jeramie</a:t>
            </a:r>
            <a:r>
              <a:rPr lang="en-US" dirty="0"/>
              <a:t> </a:t>
            </a:r>
            <a:r>
              <a:rPr lang="en-US" dirty="0" err="1"/>
              <a:t>Sivley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</a:t>
            </a:r>
            <a:r>
              <a:rPr lang="en-US" sz="2400" b="1" dirty="0" err="1"/>
              <a:t>Alineco</a:t>
            </a:r>
            <a:r>
              <a:rPr lang="en-US" sz="2400" b="1" dirty="0"/>
              <a:t> Inc.</a:t>
            </a:r>
          </a:p>
        </p:txBody>
      </p:sp>
    </p:spTree>
    <p:extLst>
      <p:ext uri="{BB962C8B-B14F-4D97-AF65-F5344CB8AC3E}">
        <p14:creationId xmlns:p14="http://schemas.microsoft.com/office/powerpoint/2010/main" val="16554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30: Spiced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Mocha Mama 							 Pete Train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Old </a:t>
            </a:r>
            <a:r>
              <a:rPr lang="en-US" dirty="0" err="1"/>
              <a:t>Pumpkinhead</a:t>
            </a:r>
            <a:r>
              <a:rPr lang="en-US" dirty="0"/>
              <a:t>	 	Jeff Reilly &amp; John Gonzales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Coffee Saison 						 Chris </a:t>
            </a:r>
            <a:r>
              <a:rPr lang="en-US" dirty="0" err="1"/>
              <a:t>Stancliff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Maximize You Fitness &amp; Cranky Britches Brewing Company</a:t>
            </a:r>
          </a:p>
        </p:txBody>
      </p:sp>
    </p:spTree>
    <p:extLst>
      <p:ext uri="{BB962C8B-B14F-4D97-AF65-F5344CB8AC3E}">
        <p14:creationId xmlns:p14="http://schemas.microsoft.com/office/powerpoint/2010/main" val="13551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Categories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32 &amp; 33: Smoked and Wood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Vanilla Bourbon American Porter 	 James Gould &amp;  Andy </a:t>
            </a:r>
            <a:r>
              <a:rPr lang="en-US" dirty="0" err="1"/>
              <a:t>Scherzinger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Mark’s Imperial </a:t>
            </a:r>
            <a:r>
              <a:rPr lang="en-US" dirty="0" err="1"/>
              <a:t>Rauchbier</a:t>
            </a:r>
            <a:r>
              <a:rPr lang="en-US" dirty="0"/>
              <a:t>	 Mark </a:t>
            </a:r>
            <a:r>
              <a:rPr lang="en-US" dirty="0" err="1"/>
              <a:t>Schoppe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Tim Horton Has A Brew 		 Michael </a:t>
            </a:r>
            <a:r>
              <a:rPr lang="en-US" dirty="0" err="1"/>
              <a:t>Rensing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037" y="5417419"/>
            <a:ext cx="7711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The Smoke Ring &amp; Saint Arnold Brewing Company</a:t>
            </a:r>
          </a:p>
        </p:txBody>
      </p:sp>
    </p:spTree>
    <p:extLst>
      <p:ext uri="{BB962C8B-B14F-4D97-AF65-F5344CB8AC3E}">
        <p14:creationId xmlns:p14="http://schemas.microsoft.com/office/powerpoint/2010/main" val="22607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Categories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C1 &amp; C2: Standard and Specialty Cider and Perry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Mr. Personality 	 					Jeff Oberlin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White Rabbit 						 Cindy Oberlin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Thirsty Huskies 						 Cindy Oberlin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Mongoose vs. Cobra &amp; Chelsea Wine Bar </a:t>
            </a:r>
          </a:p>
        </p:txBody>
      </p:sp>
    </p:spTree>
    <p:extLst>
      <p:ext uri="{BB962C8B-B14F-4D97-AF65-F5344CB8AC3E}">
        <p14:creationId xmlns:p14="http://schemas.microsoft.com/office/powerpoint/2010/main" val="103687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Categories</a:t>
            </a:r>
            <a:r>
              <a:rPr lang="en-US" sz="3200" b="0" i="0" dirty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</a:t>
            </a:r>
            <a:r>
              <a:rPr lang="en-US" sz="3200" b="1" dirty="0"/>
              <a:t>M1 – M4: All Meads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Honorable Mention</a:t>
            </a:r>
          </a:p>
          <a:p>
            <a:pPr marL="400050" lvl="1" indent="0">
              <a:buNone/>
            </a:pPr>
            <a:r>
              <a:rPr lang="en-US" dirty="0"/>
              <a:t>Happy									 Cindy</a:t>
            </a:r>
            <a:r>
              <a:rPr lang="en-US" sz="2400" dirty="0"/>
              <a:t> </a:t>
            </a:r>
            <a:r>
              <a:rPr lang="en-US" dirty="0"/>
              <a:t>Oberlin</a:t>
            </a:r>
            <a:r>
              <a:rPr lang="en-US" sz="2400" dirty="0"/>
              <a:t> </a:t>
            </a:r>
          </a:p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Precious 								 Jeff Oberlin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Vengeance 							 Jeff Oberlin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Mark’s Semi-Sweet Hydromel 	 Mark </a:t>
            </a:r>
            <a:r>
              <a:rPr lang="en-US" dirty="0" err="1"/>
              <a:t>Schoppe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037" y="5895330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Sweetwater Science Labs &amp; </a:t>
            </a:r>
            <a:r>
              <a:rPr lang="en-US" sz="2400" b="1" dirty="0" err="1"/>
              <a:t>Railean</a:t>
            </a:r>
            <a:r>
              <a:rPr lang="en-US" sz="2400" b="1" dirty="0"/>
              <a:t> Distillers</a:t>
            </a:r>
          </a:p>
        </p:txBody>
      </p:sp>
    </p:spTree>
    <p:extLst>
      <p:ext uri="{BB962C8B-B14F-4D97-AF65-F5344CB8AC3E}">
        <p14:creationId xmlns:p14="http://schemas.microsoft.com/office/powerpoint/2010/main" val="405628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Best of Show </a:t>
            </a:r>
            <a:br>
              <a:rPr lang="en-US" sz="3600" b="1" dirty="0"/>
            </a:br>
            <a:r>
              <a:rPr lang="en-US" sz="3600" b="1" dirty="0"/>
              <a:t>Ciders and Meads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Mark’s Semi-Sweet Hydromel 	 Mark </a:t>
            </a:r>
            <a:r>
              <a:rPr lang="en-US" dirty="0" err="1"/>
              <a:t>Schoppe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3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 3: Czech Lager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Bohemian Rhapsody 	Pete Train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 err="1"/>
              <a:t>Chezch</a:t>
            </a:r>
            <a:r>
              <a:rPr lang="en-US" dirty="0"/>
              <a:t> Amber 			Jon Goff 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 err="1"/>
              <a:t>Muenchen</a:t>
            </a:r>
            <a:r>
              <a:rPr lang="en-US" dirty="0"/>
              <a:t> </a:t>
            </a:r>
            <a:r>
              <a:rPr lang="en-US" dirty="0" err="1"/>
              <a:t>Pils</a:t>
            </a:r>
            <a:r>
              <a:rPr lang="en-US" dirty="0"/>
              <a:t> 			Ricardo </a:t>
            </a:r>
            <a:r>
              <a:rPr lang="en-US" dirty="0" err="1"/>
              <a:t>Fritzsche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476" y="5001921"/>
            <a:ext cx="771192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Galactic Coast Brewing Company &amp; 8</a:t>
            </a:r>
            <a:r>
              <a:rPr lang="en-US" sz="2400" b="1" baseline="30000" dirty="0"/>
              <a:t>th</a:t>
            </a:r>
            <a:r>
              <a:rPr lang="en-US" sz="2400" b="1" dirty="0"/>
              <a:t> Wonder Brewery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350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Best of Show </a:t>
            </a:r>
            <a:br>
              <a:rPr lang="en-US" b="1" dirty="0"/>
            </a:br>
            <a:r>
              <a:rPr lang="en-US" b="1" dirty="0"/>
              <a:t>Beer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Honorable Mention </a:t>
            </a:r>
          </a:p>
          <a:p>
            <a:pPr marL="457200" lvl="1" indent="0">
              <a:buNone/>
            </a:pPr>
            <a:r>
              <a:rPr lang="en-US"/>
              <a:t>Session </a:t>
            </a:r>
            <a:r>
              <a:rPr lang="en-US"/>
              <a:t>Mild 		</a:t>
            </a:r>
            <a:r>
              <a:rPr lang="en-US" dirty="0"/>
              <a:t>		 	Kerry Martin</a:t>
            </a:r>
          </a:p>
          <a:p>
            <a:r>
              <a:rPr lang="en-US" dirty="0"/>
              <a:t>Best of Show</a:t>
            </a:r>
          </a:p>
          <a:p>
            <a:pPr marL="457200" lvl="1" indent="0">
              <a:buNone/>
            </a:pPr>
            <a:r>
              <a:rPr lang="en-US" dirty="0"/>
              <a:t>Marron Ingles II 				 Ricardo </a:t>
            </a:r>
            <a:r>
              <a:rPr lang="en-US" dirty="0" err="1"/>
              <a:t>Fritzsche</a:t>
            </a: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71928" y="3921642"/>
            <a:ext cx="735063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Texas Beer Refinery offers the chance to brew the winning beer for professional distribution as a limited release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53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Categories 4 &amp; 6: Combined </a:t>
            </a:r>
            <a:br>
              <a:rPr lang="en-US" sz="2800" b="1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</a:br>
            <a:r>
              <a:rPr lang="en-US" sz="2800" b="1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Pale and Amber Malty European Lager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Oktoberfest 			Eric Heinz &amp; Kyle Autry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 err="1"/>
              <a:t>Helles</a:t>
            </a:r>
            <a:r>
              <a:rPr lang="en-US" dirty="0"/>
              <a:t> Bells 			Pete Train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Go-To </a:t>
            </a:r>
            <a:r>
              <a:rPr lang="en-US" dirty="0" err="1"/>
              <a:t>Helles</a:t>
            </a:r>
            <a:r>
              <a:rPr lang="en-US" dirty="0"/>
              <a:t> 		Ricardo </a:t>
            </a:r>
            <a:r>
              <a:rPr lang="en-US" dirty="0" err="1"/>
              <a:t>Fritzsche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Alaskan Brewing Company &amp; Galveston Island Brewing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144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 5: Pale Bitter European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Kinky </a:t>
            </a:r>
            <a:r>
              <a:rPr lang="en-US" dirty="0" err="1"/>
              <a:t>Kolsch</a:t>
            </a:r>
            <a:r>
              <a:rPr lang="en-US" dirty="0"/>
              <a:t> 		Ronnie Lee &amp; Bob Bracken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Benedict XVI </a:t>
            </a:r>
            <a:r>
              <a:rPr lang="en-US" dirty="0" err="1"/>
              <a:t>Pils</a:t>
            </a:r>
            <a:r>
              <a:rPr lang="en-US" dirty="0"/>
              <a:t> 	Arthur </a:t>
            </a:r>
            <a:r>
              <a:rPr lang="en-US" dirty="0" err="1"/>
              <a:t>Stockstill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Panty Peeler </a:t>
            </a:r>
            <a:r>
              <a:rPr lang="en-US" dirty="0" err="1"/>
              <a:t>Pils</a:t>
            </a:r>
            <a:r>
              <a:rPr lang="en-US" dirty="0"/>
              <a:t> 	Pete Train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</a:t>
            </a:r>
            <a:r>
              <a:rPr lang="en-US" sz="2400" b="1" dirty="0" err="1"/>
              <a:t>Freetail</a:t>
            </a:r>
            <a:r>
              <a:rPr lang="en-US" sz="2400" b="1" dirty="0"/>
              <a:t> Brewing Co &amp; BJ’s Restaurant &amp; </a:t>
            </a:r>
            <a:r>
              <a:rPr lang="en-US" sz="2400" b="1" dirty="0" err="1"/>
              <a:t>Brewhouse</a:t>
            </a:r>
            <a:endParaRPr lang="en-US" sz="24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622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 7: Amber Bitter European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Eagle Alt 					Hank Keller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Lloyds Amber 			Paul </a:t>
            </a:r>
            <a:r>
              <a:rPr lang="en-US" dirty="0" err="1"/>
              <a:t>Dietert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 err="1"/>
              <a:t>Victortious</a:t>
            </a:r>
            <a:r>
              <a:rPr lang="en-US" dirty="0"/>
              <a:t> Vienne 		Ronnie  Lawson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</a:t>
            </a:r>
            <a:r>
              <a:rPr lang="en-US" sz="2400" b="1" dirty="0" err="1"/>
              <a:t>Braum's</a:t>
            </a:r>
            <a:r>
              <a:rPr lang="en-US" sz="2400" b="1" dirty="0"/>
              <a:t> Roofing</a:t>
            </a:r>
          </a:p>
        </p:txBody>
      </p:sp>
    </p:spTree>
    <p:extLst>
      <p:ext uri="{BB962C8B-B14F-4D97-AF65-F5344CB8AC3E}">
        <p14:creationId xmlns:p14="http://schemas.microsoft.com/office/powerpoint/2010/main" val="416941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 8: Dark European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A Dark Night In Austin 		Corey &amp; Angela Martin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Slam </a:t>
            </a:r>
            <a:r>
              <a:rPr lang="en-US" dirty="0" err="1"/>
              <a:t>Dunkles</a:t>
            </a:r>
            <a:r>
              <a:rPr lang="en-US" dirty="0"/>
              <a:t> 					Ricardo </a:t>
            </a:r>
            <a:r>
              <a:rPr lang="en-US" dirty="0" err="1"/>
              <a:t>Fritzsche</a:t>
            </a:r>
            <a:r>
              <a:rPr lang="en-US" dirty="0"/>
              <a:t>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Lead Beater Munich </a:t>
            </a:r>
            <a:r>
              <a:rPr lang="en-US" dirty="0" err="1"/>
              <a:t>Dunkel</a:t>
            </a:r>
            <a:r>
              <a:rPr lang="en-US" dirty="0"/>
              <a:t> 	Benson Ledbetter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Veterans United Craft Brewery</a:t>
            </a:r>
          </a:p>
        </p:txBody>
      </p:sp>
    </p:spTree>
    <p:extLst>
      <p:ext uri="{BB962C8B-B14F-4D97-AF65-F5344CB8AC3E}">
        <p14:creationId xmlns:p14="http://schemas.microsoft.com/office/powerpoint/2010/main" val="2396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 9: Strong European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/>
              <a:t>Baltic Porter 		 Corey &amp; Angela Martin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Bock, Bock			 Corey &amp; Angela Martin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Viking Lager 			Jon Goff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</a:t>
            </a:r>
            <a:r>
              <a:rPr lang="en-US" sz="2400" b="1" dirty="0" err="1"/>
              <a:t>Bakfish</a:t>
            </a:r>
            <a:r>
              <a:rPr lang="en-US" sz="2400" b="1" dirty="0"/>
              <a:t> Brewing Company</a:t>
            </a:r>
          </a:p>
        </p:txBody>
      </p:sp>
    </p:spTree>
    <p:extLst>
      <p:ext uri="{BB962C8B-B14F-4D97-AF65-F5344CB8AC3E}">
        <p14:creationId xmlns:p14="http://schemas.microsoft.com/office/powerpoint/2010/main" val="350144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Category 10: German Wheat Beer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Third Place</a:t>
            </a:r>
          </a:p>
          <a:p>
            <a:pPr marL="457200" lvl="1" indent="0">
              <a:buNone/>
            </a:pPr>
            <a:r>
              <a:rPr lang="en-US" dirty="0" err="1"/>
              <a:t>Edel</a:t>
            </a:r>
            <a:r>
              <a:rPr lang="en-US" dirty="0"/>
              <a:t> </a:t>
            </a:r>
            <a:r>
              <a:rPr lang="en-US" dirty="0" err="1"/>
              <a:t>Weizen</a:t>
            </a:r>
            <a:r>
              <a:rPr lang="en-US" dirty="0"/>
              <a:t> 					 Ricardo </a:t>
            </a:r>
            <a:r>
              <a:rPr lang="en-US" dirty="0" err="1"/>
              <a:t>Fritzsche</a:t>
            </a:r>
            <a:r>
              <a:rPr lang="en-US" dirty="0"/>
              <a:t> </a:t>
            </a:r>
          </a:p>
          <a:p>
            <a:r>
              <a:rPr lang="en-US" sz="2800" dirty="0"/>
              <a:t>Second Place</a:t>
            </a:r>
          </a:p>
          <a:p>
            <a:pPr marL="457200" lvl="1" indent="0">
              <a:buNone/>
            </a:pPr>
            <a:r>
              <a:rPr lang="en-US" dirty="0"/>
              <a:t>The Outlaw 		 Sean Vreeland &amp; Mike Treadway </a:t>
            </a:r>
          </a:p>
          <a:p>
            <a:r>
              <a:rPr lang="en-US" sz="2800" dirty="0"/>
              <a:t>First Place</a:t>
            </a:r>
          </a:p>
          <a:p>
            <a:pPr marL="400050" lvl="1" indent="0">
              <a:buNone/>
            </a:pPr>
            <a:r>
              <a:rPr lang="en-US" dirty="0"/>
              <a:t>Go Devil </a:t>
            </a:r>
            <a:r>
              <a:rPr lang="en-US" dirty="0" err="1"/>
              <a:t>Heffeweizen</a:t>
            </a:r>
            <a:r>
              <a:rPr lang="en-US" dirty="0"/>
              <a:t>		 Eric Heinz &amp; Kyle Autry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476" y="5001921"/>
            <a:ext cx="771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Sponsored by: </a:t>
            </a:r>
            <a:r>
              <a:rPr lang="en-US" sz="2400" b="1" dirty="0" err="1"/>
              <a:t>Beerfoot</a:t>
            </a:r>
            <a:r>
              <a:rPr lang="en-US" sz="2400" b="1" dirty="0"/>
              <a:t> Brewery</a:t>
            </a:r>
          </a:p>
        </p:txBody>
      </p:sp>
    </p:spTree>
    <p:extLst>
      <p:ext uri="{BB962C8B-B14F-4D97-AF65-F5344CB8AC3E}">
        <p14:creationId xmlns:p14="http://schemas.microsoft.com/office/powerpoint/2010/main" val="175627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591</Words>
  <Application>Microsoft Office PowerPoint</Application>
  <PresentationFormat>On-screen Show (4:3)</PresentationFormat>
  <Paragraphs>229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Geneva</vt:lpstr>
      <vt:lpstr>Lucida Grande</vt:lpstr>
      <vt:lpstr>Office Theme</vt:lpstr>
      <vt:lpstr>Lunar Rendezbrew XXIII</vt:lpstr>
      <vt:lpstr>Category 1 &amp; 2: Combined Standard American Beer &amp; International Lager</vt:lpstr>
      <vt:lpstr>Category 3: Czech Lager</vt:lpstr>
      <vt:lpstr>Categories 4 &amp; 6: Combined  Pale and Amber Malty European Lager</vt:lpstr>
      <vt:lpstr>Category 5: Pale Bitter European Beer</vt:lpstr>
      <vt:lpstr>Category 7: Amber Bitter European Beer</vt:lpstr>
      <vt:lpstr>Category 8: Dark European Beer</vt:lpstr>
      <vt:lpstr>Category 9: Strong European Beer</vt:lpstr>
      <vt:lpstr>Category 10: German Wheat Beer</vt:lpstr>
      <vt:lpstr>Category 11: British Bitter</vt:lpstr>
      <vt:lpstr>Categories 12 &amp; 13: Pale Commonwealth and Brown British Beer</vt:lpstr>
      <vt:lpstr>Categories 14 &amp; 15:  Scottish and Irish Ale</vt:lpstr>
      <vt:lpstr>Category 16: Dark British Beer</vt:lpstr>
      <vt:lpstr>Category 17: Strong British Beer</vt:lpstr>
      <vt:lpstr>Category 18: Pale American Ale</vt:lpstr>
      <vt:lpstr>Category 19: Amber and Brown American Beer</vt:lpstr>
      <vt:lpstr>Category 20: American Porter and Stout</vt:lpstr>
      <vt:lpstr>Category 21: India Pale Ale</vt:lpstr>
      <vt:lpstr>Category 22: Strong American Ale</vt:lpstr>
      <vt:lpstr>Categories 23 &amp; 28: European Sour and American Wild Ale</vt:lpstr>
      <vt:lpstr>Categories 24 &amp; 25: Belgian and Strong Belgian Ale</vt:lpstr>
      <vt:lpstr>Category 26: Trappist Ale</vt:lpstr>
      <vt:lpstr>Categories 27 &amp; 31: Historical and Alternative Fermentables Beer</vt:lpstr>
      <vt:lpstr>Category 29: Fruit Beer</vt:lpstr>
      <vt:lpstr>Category 30: Spiced Beer</vt:lpstr>
      <vt:lpstr>Categories 32 &amp; 33: Smoked and Wood Beer</vt:lpstr>
      <vt:lpstr>Categories C1 &amp; C2: Standard and Specialty Cider and Perry</vt:lpstr>
      <vt:lpstr>Categories M1 – M4: All Meads</vt:lpstr>
      <vt:lpstr>Best of Show  Ciders and Meads</vt:lpstr>
      <vt:lpstr>Best of Show  Beer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Lunar Rendezbrew XXIII</dc:title>
  <dc:creator>Gawenis, Stephen P. (JSC-OE111)</dc:creator>
  <cp:lastModifiedBy>Stephen Gawenis</cp:lastModifiedBy>
  <cp:revision>35</cp:revision>
  <dcterms:created xsi:type="dcterms:W3CDTF">2016-05-05T12:59:28Z</dcterms:created>
  <dcterms:modified xsi:type="dcterms:W3CDTF">2016-05-10T03:41:09Z</dcterms:modified>
</cp:coreProperties>
</file>